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818061-BA35-430C-BE78-7ECA2DC4CBF9}" type="datetimeFigureOut">
              <a:rPr lang="en-GB" smtClean="0"/>
              <a:t>11/10/2011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09D91D-603F-438D-98C7-A42ECB13C1A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09D91D-603F-438D-98C7-A42ECB13C1A9}"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09D91D-603F-438D-98C7-A42ECB13C1A9}" type="slidenum">
              <a:rPr lang="en-GB" smtClean="0"/>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09D91D-603F-438D-98C7-A42ECB13C1A9}"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9B1CD0-01B1-4518-A7A4-5BE4DFBBB6BB}"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6EBAB3-3E54-446D-9E68-2B3706517331}" type="datetimeFigureOut">
              <a:rPr lang="en-GB" smtClean="0"/>
              <a:pPr/>
              <a:t>11/10/2011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309B1CD0-01B1-4518-A7A4-5BE4DFBBB6BB}"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6EBAB3-3E54-446D-9E68-2B3706517331}" type="datetimeFigureOut">
              <a:rPr lang="en-GB" smtClean="0"/>
              <a:pPr/>
              <a:t>11/10/2011</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9B1CD0-01B1-4518-A7A4-5BE4DFBBB6BB}"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Ionic Bonding</a:t>
            </a:r>
            <a:endParaRPr lang="en-GB" dirty="0"/>
          </a:p>
        </p:txBody>
      </p:sp>
      <p:sp>
        <p:nvSpPr>
          <p:cNvPr id="3" name="Subtitle 2"/>
          <p:cNvSpPr>
            <a:spLocks noGrp="1"/>
          </p:cNvSpPr>
          <p:nvPr>
            <p:ph type="subTitle" idx="1"/>
          </p:nvPr>
        </p:nvSpPr>
        <p:spPr/>
        <p:txBody>
          <a:bodyPr/>
          <a:lstStyle/>
          <a:p>
            <a:r>
              <a:rPr lang="en-GB" dirty="0" smtClean="0"/>
              <a:t>By Alex, Matt, Kit and Katie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dirty="0" smtClean="0"/>
              <a:t>What is ionic bonding?</a:t>
            </a:r>
            <a:endParaRPr lang="en-GB" dirty="0"/>
          </a:p>
        </p:txBody>
      </p:sp>
      <p:sp>
        <p:nvSpPr>
          <p:cNvPr id="3" name="Content Placeholder 2"/>
          <p:cNvSpPr>
            <a:spLocks noGrp="1"/>
          </p:cNvSpPr>
          <p:nvPr>
            <p:ph idx="1"/>
          </p:nvPr>
        </p:nvSpPr>
        <p:spPr>
          <a:xfrm>
            <a:off x="323528" y="1772816"/>
            <a:ext cx="4176464" cy="4176464"/>
          </a:xfrm>
        </p:spPr>
        <p:txBody>
          <a:bodyPr>
            <a:normAutofit fontScale="92500" lnSpcReduction="10000"/>
          </a:bodyPr>
          <a:lstStyle/>
          <a:p>
            <a:pPr>
              <a:buNone/>
            </a:pPr>
            <a:r>
              <a:rPr lang="en-GB" dirty="0" smtClean="0"/>
              <a:t>    Ionic bonding  results from the electrostatic attraction between oppositely charged ions.</a:t>
            </a:r>
          </a:p>
          <a:p>
            <a:pPr>
              <a:buNone/>
            </a:pPr>
            <a:endParaRPr lang="en-GB" dirty="0" smtClean="0"/>
          </a:p>
          <a:p>
            <a:pPr>
              <a:buNone/>
            </a:pPr>
            <a:r>
              <a:rPr lang="en-GB" dirty="0" smtClean="0"/>
              <a:t>    Positive ions are formed when an atom loses electrons</a:t>
            </a:r>
          </a:p>
          <a:p>
            <a:pPr>
              <a:buNone/>
            </a:pPr>
            <a:r>
              <a:rPr lang="en-GB" dirty="0" smtClean="0"/>
              <a:t>     Negative ions are formed when an atom gains electrons.</a:t>
            </a:r>
          </a:p>
          <a:p>
            <a:pPr>
              <a:buNone/>
            </a:pPr>
            <a:endParaRPr lang="en-GB" dirty="0"/>
          </a:p>
        </p:txBody>
      </p:sp>
      <p:pic>
        <p:nvPicPr>
          <p:cNvPr id="3078" name="Picture 6" descr="http://sixthsense.osfc.ac.uk/chemistry/bonding/GRAPHICS/gif22.NaCl.gif"/>
          <p:cNvPicPr>
            <a:picLocks noChangeAspect="1" noChangeArrowheads="1"/>
          </p:cNvPicPr>
          <p:nvPr/>
        </p:nvPicPr>
        <p:blipFill>
          <a:blip r:embed="rId2" cstate="print"/>
          <a:srcRect/>
          <a:stretch>
            <a:fillRect/>
          </a:stretch>
        </p:blipFill>
        <p:spPr bwMode="auto">
          <a:xfrm>
            <a:off x="4716016" y="1700808"/>
            <a:ext cx="3876675" cy="47053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ionic bonding</a:t>
            </a:r>
            <a:endParaRPr lang="en-GB" dirty="0"/>
          </a:p>
        </p:txBody>
      </p:sp>
      <p:graphicFrame>
        <p:nvGraphicFramePr>
          <p:cNvPr id="4" name="Table 3"/>
          <p:cNvGraphicFramePr>
            <a:graphicFrameLocks noGrp="1"/>
          </p:cNvGraphicFramePr>
          <p:nvPr/>
        </p:nvGraphicFramePr>
        <p:xfrm>
          <a:off x="251520" y="2276872"/>
          <a:ext cx="8424935" cy="4275483"/>
        </p:xfrm>
        <a:graphic>
          <a:graphicData uri="http://schemas.openxmlformats.org/drawingml/2006/table">
            <a:tbl>
              <a:tblPr firstRow="1" bandRow="1">
                <a:tableStyleId>{5C22544A-7EE6-4342-B048-85BDC9FD1C3A}</a:tableStyleId>
              </a:tblPr>
              <a:tblGrid>
                <a:gridCol w="996496"/>
                <a:gridCol w="1379768"/>
                <a:gridCol w="1836203"/>
                <a:gridCol w="684077"/>
                <a:gridCol w="1440160"/>
                <a:gridCol w="2088231"/>
              </a:tblGrid>
              <a:tr h="800763">
                <a:tc>
                  <a:txBody>
                    <a:bodyPr/>
                    <a:lstStyle/>
                    <a:p>
                      <a:r>
                        <a:rPr lang="en-GB" sz="1400" dirty="0" smtClean="0"/>
                        <a:t>Atom</a:t>
                      </a:r>
                      <a:endParaRPr lang="en-GB" sz="1400" dirty="0"/>
                    </a:p>
                  </a:txBody>
                  <a:tcPr/>
                </a:tc>
                <a:tc>
                  <a:txBody>
                    <a:bodyPr/>
                    <a:lstStyle/>
                    <a:p>
                      <a:r>
                        <a:rPr lang="en-GB" sz="1400" dirty="0" smtClean="0"/>
                        <a:t>Electronic</a:t>
                      </a:r>
                      <a:r>
                        <a:rPr lang="en-GB" sz="1400" baseline="0" dirty="0" smtClean="0"/>
                        <a:t> </a:t>
                      </a:r>
                    </a:p>
                    <a:p>
                      <a:r>
                        <a:rPr lang="en-GB" sz="1400" baseline="0" dirty="0" smtClean="0"/>
                        <a:t>configuration</a:t>
                      </a:r>
                      <a:endParaRPr lang="en-GB" sz="1400" dirty="0"/>
                    </a:p>
                  </a:txBody>
                  <a:tcPr/>
                </a:tc>
                <a:tc>
                  <a:txBody>
                    <a:bodyPr/>
                    <a:lstStyle/>
                    <a:p>
                      <a:r>
                        <a:rPr lang="en-GB" sz="1400" dirty="0" smtClean="0"/>
                        <a:t>Dot and Cross</a:t>
                      </a:r>
                    </a:p>
                    <a:p>
                      <a:r>
                        <a:rPr lang="en-GB" sz="1400" dirty="0" smtClean="0"/>
                        <a:t>diagram</a:t>
                      </a:r>
                      <a:endParaRPr lang="en-GB" sz="1400" dirty="0"/>
                    </a:p>
                  </a:txBody>
                  <a:tcPr/>
                </a:tc>
                <a:tc>
                  <a:txBody>
                    <a:bodyPr/>
                    <a:lstStyle/>
                    <a:p>
                      <a:r>
                        <a:rPr lang="en-GB" sz="1400" dirty="0" smtClean="0"/>
                        <a:t>Ion </a:t>
                      </a:r>
                      <a:endParaRPr lang="en-GB" sz="1400" dirty="0"/>
                    </a:p>
                  </a:txBody>
                  <a:tcPr/>
                </a:tc>
                <a:tc>
                  <a:txBody>
                    <a:bodyPr/>
                    <a:lstStyle/>
                    <a:p>
                      <a:r>
                        <a:rPr lang="en-GB" sz="1400" dirty="0" smtClean="0"/>
                        <a:t>Electronic configuration</a:t>
                      </a:r>
                      <a:endParaRPr lang="en-GB" sz="1400" dirty="0"/>
                    </a:p>
                  </a:txBody>
                  <a:tcPr/>
                </a:tc>
                <a:tc>
                  <a:txBody>
                    <a:bodyPr/>
                    <a:lstStyle/>
                    <a:p>
                      <a:r>
                        <a:rPr lang="en-GB" sz="1400" dirty="0" smtClean="0"/>
                        <a:t>Dot and Cross diagram</a:t>
                      </a:r>
                      <a:endParaRPr lang="en-GB" sz="1400" dirty="0"/>
                    </a:p>
                  </a:txBody>
                  <a:tcPr/>
                </a:tc>
              </a:tr>
              <a:tr h="1143453">
                <a:tc>
                  <a:txBody>
                    <a:bodyPr/>
                    <a:lstStyle/>
                    <a:p>
                      <a:r>
                        <a:rPr lang="en-GB" dirty="0" smtClean="0"/>
                        <a:t>Na</a:t>
                      </a:r>
                      <a:endParaRPr lang="en-GB" dirty="0"/>
                    </a:p>
                  </a:txBody>
                  <a:tcPr/>
                </a:tc>
                <a:tc>
                  <a:txBody>
                    <a:bodyPr/>
                    <a:lstStyle/>
                    <a:p>
                      <a:r>
                        <a:rPr lang="en-GB" dirty="0" smtClean="0"/>
                        <a:t>2, 8, 1</a:t>
                      </a:r>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c>
                  <a:txBody>
                    <a:bodyPr/>
                    <a:lstStyle/>
                    <a:p>
                      <a:r>
                        <a:rPr lang="en-GB" dirty="0" smtClean="0"/>
                        <a:t>Na</a:t>
                      </a:r>
                      <a:endParaRPr lang="en-GB" dirty="0"/>
                    </a:p>
                  </a:txBody>
                  <a:tcPr/>
                </a:tc>
                <a:tc>
                  <a:txBody>
                    <a:bodyPr/>
                    <a:lstStyle/>
                    <a:p>
                      <a:r>
                        <a:rPr lang="en-GB" dirty="0" smtClean="0"/>
                        <a:t>2, 8</a:t>
                      </a:r>
                      <a:endParaRPr lang="en-GB" dirty="0"/>
                    </a:p>
                  </a:txBody>
                  <a:tcPr/>
                </a:tc>
                <a:tc>
                  <a:txBody>
                    <a:bodyPr/>
                    <a:lstStyle/>
                    <a:p>
                      <a:endParaRPr lang="en-GB" dirty="0"/>
                    </a:p>
                  </a:txBody>
                  <a:tcPr/>
                </a:tc>
              </a:tr>
              <a:tr h="946764">
                <a:tc>
                  <a:txBody>
                    <a:bodyPr/>
                    <a:lstStyle/>
                    <a:p>
                      <a:r>
                        <a:rPr lang="en-GB" dirty="0" smtClean="0"/>
                        <a:t>Cl</a:t>
                      </a:r>
                      <a:endParaRPr lang="en-GB" dirty="0"/>
                    </a:p>
                  </a:txBody>
                  <a:tcPr/>
                </a:tc>
                <a:tc>
                  <a:txBody>
                    <a:bodyPr/>
                    <a:lstStyle/>
                    <a:p>
                      <a:r>
                        <a:rPr lang="en-GB" dirty="0" smtClean="0"/>
                        <a:t>2, 8, 7</a:t>
                      </a:r>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c>
                  <a:txBody>
                    <a:bodyPr/>
                    <a:lstStyle/>
                    <a:p>
                      <a:r>
                        <a:rPr lang="en-GB" dirty="0" smtClean="0"/>
                        <a:t>Cl¯</a:t>
                      </a:r>
                      <a:endParaRPr lang="en-GB" dirty="0"/>
                    </a:p>
                  </a:txBody>
                  <a:tcPr/>
                </a:tc>
                <a:tc>
                  <a:txBody>
                    <a:bodyPr/>
                    <a:lstStyle/>
                    <a:p>
                      <a:r>
                        <a:rPr lang="en-GB" dirty="0" smtClean="0"/>
                        <a:t>2, 8, 8</a:t>
                      </a:r>
                      <a:endParaRPr lang="en-GB" dirty="0"/>
                    </a:p>
                  </a:txBody>
                  <a:tcPr/>
                </a:tc>
                <a:tc>
                  <a:txBody>
                    <a:bodyPr/>
                    <a:lstStyle/>
                    <a:p>
                      <a:endParaRPr lang="en-GB" dirty="0"/>
                    </a:p>
                  </a:txBody>
                  <a:tcPr/>
                </a:tc>
              </a:tr>
            </a:tbl>
          </a:graphicData>
        </a:graphic>
      </p:graphicFrame>
      <p:pic>
        <p:nvPicPr>
          <p:cNvPr id="5" name="Picture 4" descr="http://sixthsense.osfc.ac.uk/chemistry/bonding/GRAPHICS/gif22.NaCl.gif"/>
          <p:cNvPicPr>
            <a:picLocks noChangeAspect="1" noChangeArrowheads="1"/>
          </p:cNvPicPr>
          <p:nvPr/>
        </p:nvPicPr>
        <p:blipFill>
          <a:blip r:embed="rId2" cstate="print"/>
          <a:srcRect l="52703" r="5774" b="63158"/>
          <a:stretch>
            <a:fillRect/>
          </a:stretch>
        </p:blipFill>
        <p:spPr bwMode="auto">
          <a:xfrm>
            <a:off x="2843808" y="4869160"/>
            <a:ext cx="1368152" cy="1473394"/>
          </a:xfrm>
          <a:prstGeom prst="rect">
            <a:avLst/>
          </a:prstGeom>
          <a:noFill/>
        </p:spPr>
      </p:pic>
      <p:pic>
        <p:nvPicPr>
          <p:cNvPr id="6" name="Picture 4" descr="http://sixthsense.osfc.ac.uk/chemistry/bonding/GRAPHICS/gif22.NaCl.gif"/>
          <p:cNvPicPr>
            <a:picLocks noChangeAspect="1" noChangeArrowheads="1"/>
          </p:cNvPicPr>
          <p:nvPr/>
        </p:nvPicPr>
        <p:blipFill>
          <a:blip r:embed="rId2" cstate="print"/>
          <a:srcRect t="49298" r="52998" b="7038"/>
          <a:stretch>
            <a:fillRect/>
          </a:stretch>
        </p:blipFill>
        <p:spPr bwMode="auto">
          <a:xfrm>
            <a:off x="7020272" y="3140968"/>
            <a:ext cx="1368152" cy="1542676"/>
          </a:xfrm>
          <a:prstGeom prst="rect">
            <a:avLst/>
          </a:prstGeom>
          <a:noFill/>
        </p:spPr>
      </p:pic>
      <p:pic>
        <p:nvPicPr>
          <p:cNvPr id="7" name="Picture 4" descr="http://sixthsense.osfc.ac.uk/chemistry/bonding/GRAPHICS/gif22.NaCl.gif"/>
          <p:cNvPicPr>
            <a:picLocks noChangeAspect="1" noChangeArrowheads="1"/>
          </p:cNvPicPr>
          <p:nvPr/>
        </p:nvPicPr>
        <p:blipFill>
          <a:blip r:embed="rId2" cstate="print"/>
          <a:srcRect r="58929" b="63219"/>
          <a:stretch>
            <a:fillRect/>
          </a:stretch>
        </p:blipFill>
        <p:spPr bwMode="auto">
          <a:xfrm>
            <a:off x="2843808" y="3212976"/>
            <a:ext cx="1296144" cy="1408853"/>
          </a:xfrm>
          <a:prstGeom prst="rect">
            <a:avLst/>
          </a:prstGeom>
          <a:noFill/>
        </p:spPr>
      </p:pic>
      <p:pic>
        <p:nvPicPr>
          <p:cNvPr id="8" name="Picture 4" descr="http://sixthsense.osfc.ac.uk/chemistry/bonding/GRAPHICS/gif22.NaCl.gif"/>
          <p:cNvPicPr>
            <a:picLocks noChangeAspect="1" noChangeArrowheads="1"/>
          </p:cNvPicPr>
          <p:nvPr/>
        </p:nvPicPr>
        <p:blipFill>
          <a:blip r:embed="rId2" cstate="print"/>
          <a:srcRect l="49138" t="48918" b="5537"/>
          <a:stretch>
            <a:fillRect/>
          </a:stretch>
        </p:blipFill>
        <p:spPr bwMode="auto">
          <a:xfrm>
            <a:off x="6948264" y="4941168"/>
            <a:ext cx="1457564" cy="1584176"/>
          </a:xfrm>
          <a:prstGeom prst="rect">
            <a:avLst/>
          </a:prstGeom>
          <a:noFill/>
        </p:spPr>
      </p:pic>
      <p:sp>
        <p:nvSpPr>
          <p:cNvPr id="9" name="TextBox 8"/>
          <p:cNvSpPr txBox="1"/>
          <p:nvPr/>
        </p:nvSpPr>
        <p:spPr>
          <a:xfrm>
            <a:off x="4788024" y="3068960"/>
            <a:ext cx="360040" cy="246221"/>
          </a:xfrm>
          <a:prstGeom prst="rect">
            <a:avLst/>
          </a:prstGeom>
          <a:noFill/>
        </p:spPr>
        <p:txBody>
          <a:bodyPr wrap="square" rtlCol="0">
            <a:spAutoFit/>
          </a:bodyPr>
          <a:lstStyle/>
          <a:p>
            <a:r>
              <a:rPr lang="en-GB" sz="1000" dirty="0" smtClean="0"/>
              <a:t>+</a:t>
            </a:r>
            <a:endParaRPr lang="en-GB"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Physical properties of </a:t>
            </a:r>
            <a:br>
              <a:rPr lang="en-GB" dirty="0" smtClean="0"/>
            </a:br>
            <a:r>
              <a:rPr lang="en-GB" dirty="0" smtClean="0"/>
              <a:t>ionic compounds</a:t>
            </a:r>
            <a:endParaRPr lang="en-GB" dirty="0"/>
          </a:p>
        </p:txBody>
      </p:sp>
      <p:sp>
        <p:nvSpPr>
          <p:cNvPr id="3" name="Content Placeholder 2"/>
          <p:cNvSpPr>
            <a:spLocks noGrp="1"/>
          </p:cNvSpPr>
          <p:nvPr>
            <p:ph idx="1"/>
          </p:nvPr>
        </p:nvSpPr>
        <p:spPr>
          <a:xfrm>
            <a:off x="323528" y="2348880"/>
            <a:ext cx="8229600" cy="4047728"/>
          </a:xfrm>
        </p:spPr>
        <p:txBody>
          <a:bodyPr>
            <a:normAutofit/>
          </a:bodyPr>
          <a:lstStyle/>
          <a:p>
            <a:pPr>
              <a:buNone/>
            </a:pPr>
            <a:r>
              <a:rPr lang="en-GB" dirty="0" smtClean="0"/>
              <a:t>They are crystalline solids with high melting points:</a:t>
            </a:r>
          </a:p>
          <a:p>
            <a:pPr lvl="1">
              <a:buNone/>
            </a:pPr>
            <a:r>
              <a:rPr lang="en-GB" dirty="0" smtClean="0"/>
              <a:t>    Ionic compounds are arranged in a giant ionic lattice. The oppositely charged ions are attracted to each other.  These attractions outweigh repulsions between similarly charged ions because each ion is surrounded by  oppositely charged ions.</a:t>
            </a:r>
          </a:p>
          <a:p>
            <a:pPr lvl="1">
              <a:buNone/>
            </a:pPr>
            <a:endParaRPr lang="en-GB" dirty="0" smtClean="0"/>
          </a:p>
          <a:p>
            <a:pPr lvl="1">
              <a:buNone/>
            </a:pPr>
            <a:r>
              <a:rPr lang="en-GB" dirty="0" smtClean="0"/>
              <a:t>   The strong ionic bonds mean that the melting points  of ionic compounds are high because they take a lot of energy to break.</a:t>
            </a:r>
            <a:endParaRPr lang="en-GB" dirty="0"/>
          </a:p>
        </p:txBody>
      </p:sp>
      <p:pic>
        <p:nvPicPr>
          <p:cNvPr id="1026" name="Picture 2" descr="http://images.pediaportals.com/konfuciy/nonAdult/Chemistry/3284_nacllattice.gif"/>
          <p:cNvPicPr>
            <a:picLocks noChangeAspect="1" noChangeArrowheads="1"/>
          </p:cNvPicPr>
          <p:nvPr/>
        </p:nvPicPr>
        <p:blipFill>
          <a:blip r:embed="rId2" cstate="print">
            <a:clrChange>
              <a:clrFrom>
                <a:srgbClr val="CCCC99"/>
              </a:clrFrom>
              <a:clrTo>
                <a:srgbClr val="CCCC99">
                  <a:alpha val="0"/>
                </a:srgbClr>
              </a:clrTo>
            </a:clrChange>
          </a:blip>
          <a:srcRect/>
          <a:stretch>
            <a:fillRect/>
          </a:stretch>
        </p:blipFill>
        <p:spPr bwMode="auto">
          <a:xfrm>
            <a:off x="6588224" y="773345"/>
            <a:ext cx="1810019" cy="159281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060848"/>
            <a:ext cx="8352928" cy="4680520"/>
          </a:xfrm>
        </p:spPr>
        <p:txBody>
          <a:bodyPr>
            <a:normAutofit/>
          </a:bodyPr>
          <a:lstStyle/>
          <a:p>
            <a:pPr>
              <a:buNone/>
            </a:pPr>
            <a:r>
              <a:rPr lang="en-GB" dirty="0" smtClean="0"/>
              <a:t>They conduct electricity in aqueous                        solution or when molten:</a:t>
            </a:r>
          </a:p>
          <a:p>
            <a:pPr lvl="1">
              <a:buNone/>
            </a:pPr>
            <a:r>
              <a:rPr lang="en-GB" sz="2200" dirty="0" smtClean="0"/>
              <a:t>   </a:t>
            </a:r>
            <a:r>
              <a:rPr lang="en-GB" sz="2000" dirty="0" smtClean="0"/>
              <a:t>The passing of an electric current makes                                                        ionic compounds decompose in a process                                                    called electrolysis. Ions are through aqueous                                     solution and molten compounds and are                                   attracted to the oppositely charged electrode. </a:t>
            </a:r>
          </a:p>
          <a:p>
            <a:pPr lvl="1"/>
            <a:r>
              <a:rPr lang="en-GB" sz="2000" dirty="0" smtClean="0"/>
              <a:t>Positive ions (cations) are attracted to the negative electrode (cathode). </a:t>
            </a:r>
          </a:p>
          <a:p>
            <a:pPr lvl="1"/>
            <a:r>
              <a:rPr lang="en-GB" sz="2000" dirty="0" smtClean="0"/>
              <a:t>Negative ions are attracted to the positive electrode (anode). </a:t>
            </a:r>
          </a:p>
          <a:p>
            <a:pPr lvl="1"/>
            <a:r>
              <a:rPr lang="en-GB" sz="2000" dirty="0" smtClean="0"/>
              <a:t>At the electrode ions are discharged, so cations (positively charged ions)  gain electrons and anions (negatively charged ions) lose electrons.</a:t>
            </a:r>
          </a:p>
          <a:p>
            <a:pPr lvl="1">
              <a:buNone/>
            </a:pPr>
            <a:endParaRPr lang="en-GB" dirty="0"/>
          </a:p>
        </p:txBody>
      </p:sp>
      <p:sp>
        <p:nvSpPr>
          <p:cNvPr id="4" name="Title 1"/>
          <p:cNvSpPr>
            <a:spLocks noGrp="1"/>
          </p:cNvSpPr>
          <p:nvPr>
            <p:ph type="title"/>
          </p:nvPr>
        </p:nvSpPr>
        <p:spPr/>
        <p:txBody>
          <a:bodyPr>
            <a:normAutofit fontScale="90000"/>
          </a:bodyPr>
          <a:lstStyle/>
          <a:p>
            <a:r>
              <a:rPr lang="en-GB" dirty="0" smtClean="0"/>
              <a:t>Physical properties of </a:t>
            </a:r>
            <a:br>
              <a:rPr lang="en-GB" dirty="0" smtClean="0"/>
            </a:br>
            <a:r>
              <a:rPr lang="en-GB" dirty="0" smtClean="0"/>
              <a:t>ionic compounds</a:t>
            </a:r>
            <a:endParaRPr lang="en-GB" dirty="0"/>
          </a:p>
        </p:txBody>
      </p:sp>
      <p:pic>
        <p:nvPicPr>
          <p:cNvPr id="5" name="Picture 2" descr="http://www.bbc.co.uk/schools/gcsebitesize/science/images/gcsechem_74.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831632" y="836712"/>
            <a:ext cx="3312368" cy="33123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76872"/>
            <a:ext cx="8784976" cy="3672408"/>
          </a:xfrm>
        </p:spPr>
        <p:txBody>
          <a:bodyPr/>
          <a:lstStyle/>
          <a:p>
            <a:pPr>
              <a:buNone/>
            </a:pPr>
            <a:r>
              <a:rPr lang="en-GB" dirty="0" smtClean="0"/>
              <a:t>They are hard and brittle with crystals that cleave easily:</a:t>
            </a:r>
          </a:p>
          <a:p>
            <a:pPr lvl="1">
              <a:buNone/>
            </a:pPr>
            <a:r>
              <a:rPr lang="en-GB" dirty="0" smtClean="0"/>
              <a:t>   The cleavage of gemstones and ionic crystals occurs between planes of ions in the ionic lattice. A crystal will split cleanly if it is tapped sharply in the direction of one of the crystal planes.</a:t>
            </a:r>
          </a:p>
          <a:p>
            <a:pPr lvl="1">
              <a:buNone/>
            </a:pPr>
            <a:r>
              <a:rPr lang="en-GB" dirty="0" smtClean="0"/>
              <a:t>   As the plane of ions is displaced, ions of a                       similar charge come together. The repulsion                     between ions of a similar charge cause the                             crystal to split.</a:t>
            </a:r>
            <a:endParaRPr lang="en-GB" dirty="0"/>
          </a:p>
        </p:txBody>
      </p:sp>
      <p:sp>
        <p:nvSpPr>
          <p:cNvPr id="4" name="Title 1"/>
          <p:cNvSpPr>
            <a:spLocks noGrp="1"/>
          </p:cNvSpPr>
          <p:nvPr>
            <p:ph type="title"/>
          </p:nvPr>
        </p:nvSpPr>
        <p:spPr/>
        <p:txBody>
          <a:bodyPr>
            <a:normAutofit fontScale="90000"/>
          </a:bodyPr>
          <a:lstStyle/>
          <a:p>
            <a:r>
              <a:rPr lang="en-GB" dirty="0" smtClean="0"/>
              <a:t>Physical properties of </a:t>
            </a:r>
            <a:br>
              <a:rPr lang="en-GB" dirty="0" smtClean="0"/>
            </a:br>
            <a:r>
              <a:rPr lang="en-GB" dirty="0" smtClean="0"/>
              <a:t>ionic compounds</a:t>
            </a:r>
            <a:endParaRPr lang="en-GB" dirty="0"/>
          </a:p>
        </p:txBody>
      </p:sp>
      <p:pic>
        <p:nvPicPr>
          <p:cNvPr id="2050" name="Picture 2" descr="http://www.deviantart.com/download/133753449/Blue_crystal_by_crisazi.jpg"/>
          <p:cNvPicPr>
            <a:picLocks noChangeAspect="1" noChangeArrowheads="1"/>
          </p:cNvPicPr>
          <p:nvPr/>
        </p:nvPicPr>
        <p:blipFill>
          <a:blip r:embed="rId3" cstate="print"/>
          <a:srcRect l="30711" t="18972" r="12985" b="30439"/>
          <a:stretch>
            <a:fillRect/>
          </a:stretch>
        </p:blipFill>
        <p:spPr bwMode="auto">
          <a:xfrm>
            <a:off x="6300192" y="764704"/>
            <a:ext cx="1980221" cy="1440160"/>
          </a:xfrm>
          <a:prstGeom prst="rect">
            <a:avLst/>
          </a:prstGeom>
          <a:noFill/>
        </p:spPr>
      </p:pic>
      <p:pic>
        <p:nvPicPr>
          <p:cNvPr id="2052" name="Picture 4" descr="http://www.sciencephoto.com/image/219414/large/H1103789-Salt_Crystal-SPL.jpg"/>
          <p:cNvPicPr>
            <a:picLocks noChangeAspect="1" noChangeArrowheads="1"/>
          </p:cNvPicPr>
          <p:nvPr/>
        </p:nvPicPr>
        <p:blipFill>
          <a:blip r:embed="rId4" cstate="print"/>
          <a:srcRect l="16694" t="3584" r="5950" b="10624"/>
          <a:stretch>
            <a:fillRect/>
          </a:stretch>
        </p:blipFill>
        <p:spPr bwMode="auto">
          <a:xfrm>
            <a:off x="6610571" y="4077072"/>
            <a:ext cx="2209901" cy="246488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204864"/>
            <a:ext cx="8229600" cy="4389120"/>
          </a:xfrm>
        </p:spPr>
        <p:txBody>
          <a:bodyPr>
            <a:normAutofit fontScale="85000" lnSpcReduction="10000"/>
          </a:bodyPr>
          <a:lstStyle/>
          <a:p>
            <a:pPr>
              <a:buNone/>
            </a:pPr>
            <a:r>
              <a:rPr lang="en-GB" dirty="0" smtClean="0"/>
              <a:t>They are often soluble in water:</a:t>
            </a:r>
          </a:p>
          <a:p>
            <a:pPr lvl="1"/>
            <a:r>
              <a:rPr lang="en-GB" dirty="0" smtClean="0"/>
              <a:t>All metal nitrates, most metal nitrates, most metal                   chlorides and most Group 1 salts are soluble in water.</a:t>
            </a:r>
          </a:p>
          <a:p>
            <a:pPr lvl="1"/>
            <a:r>
              <a:rPr lang="en-GB" dirty="0" smtClean="0"/>
              <a:t>Ionic compounds that carry higher charges on ions tend to be less soluble or insoluble.</a:t>
            </a:r>
          </a:p>
          <a:p>
            <a:pPr lvl="1"/>
            <a:r>
              <a:rPr lang="en-GB" dirty="0" smtClean="0"/>
              <a:t>When ionic compounds dissolve, energy must be provided to overcome the strong attractive forces between the ions in the lattice. This energy is provided by the strong attractive forces between water molecules and the ions.</a:t>
            </a:r>
          </a:p>
          <a:p>
            <a:pPr lvl="1"/>
            <a:r>
              <a:rPr lang="en-GB" dirty="0" smtClean="0"/>
              <a:t>Water molecules are attracted to ions by strong electrostatic forces.</a:t>
            </a:r>
          </a:p>
          <a:p>
            <a:pPr lvl="1"/>
            <a:r>
              <a:rPr lang="en-GB" dirty="0" smtClean="0"/>
              <a:t>The oxygen atoms of water molecules are attracted to positive ions. The hydrogen atoms of water molecules are attracted to negative ions. This happens because water molecules are polar.</a:t>
            </a:r>
          </a:p>
          <a:p>
            <a:pPr lvl="1"/>
            <a:endParaRPr lang="en-GB" dirty="0" smtClean="0"/>
          </a:p>
        </p:txBody>
      </p:sp>
      <p:sp>
        <p:nvSpPr>
          <p:cNvPr id="4" name="Title 1"/>
          <p:cNvSpPr>
            <a:spLocks noGrp="1"/>
          </p:cNvSpPr>
          <p:nvPr>
            <p:ph type="title"/>
          </p:nvPr>
        </p:nvSpPr>
        <p:spPr/>
        <p:txBody>
          <a:bodyPr>
            <a:normAutofit fontScale="90000"/>
          </a:bodyPr>
          <a:lstStyle/>
          <a:p>
            <a:r>
              <a:rPr lang="en-GB" dirty="0" smtClean="0"/>
              <a:t>Physical properties of </a:t>
            </a:r>
            <a:br>
              <a:rPr lang="en-GB" dirty="0" smtClean="0"/>
            </a:br>
            <a:r>
              <a:rPr lang="en-GB" dirty="0" smtClean="0"/>
              <a:t>ionic compounds</a:t>
            </a:r>
            <a:endParaRPr lang="en-GB" dirty="0"/>
          </a:p>
        </p:txBody>
      </p:sp>
      <p:pic>
        <p:nvPicPr>
          <p:cNvPr id="1026" name="Picture 2" descr="http://www.biology.arizona.edu/biochemistry/tutorials/chemistry/graphics/water.gif"/>
          <p:cNvPicPr>
            <a:picLocks noChangeAspect="1" noChangeArrowheads="1"/>
          </p:cNvPicPr>
          <p:nvPr/>
        </p:nvPicPr>
        <p:blipFill>
          <a:blip r:embed="rId3" cstate="print"/>
          <a:srcRect/>
          <a:stretch>
            <a:fillRect/>
          </a:stretch>
        </p:blipFill>
        <p:spPr bwMode="auto">
          <a:xfrm>
            <a:off x="6954887" y="764704"/>
            <a:ext cx="2189113" cy="223224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479</Words>
  <Application>Microsoft Office PowerPoint</Application>
  <PresentationFormat>On-screen Show (4:3)</PresentationFormat>
  <Paragraphs>56</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Ionic Bonding</vt:lpstr>
      <vt:lpstr>What is ionic bonding?</vt:lpstr>
      <vt:lpstr>Example of ionic bonding</vt:lpstr>
      <vt:lpstr>Physical properties of  ionic compounds</vt:lpstr>
      <vt:lpstr>Physical properties of  ionic compounds</vt:lpstr>
      <vt:lpstr>Physical properties of  ionic compounds</vt:lpstr>
      <vt:lpstr>Physical properties of  ionic compounds</vt:lpstr>
    </vt:vector>
  </TitlesOfParts>
  <Company>English Martyrs'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Ionic Bonding</dc:title>
  <dc:creator>06BellK</dc:creator>
  <cp:lastModifiedBy>Christine</cp:lastModifiedBy>
  <cp:revision>24</cp:revision>
  <dcterms:created xsi:type="dcterms:W3CDTF">2011-10-05T12:54:35Z</dcterms:created>
  <dcterms:modified xsi:type="dcterms:W3CDTF">2011-10-11T22:35:21Z</dcterms:modified>
</cp:coreProperties>
</file>